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5" r:id="rId2"/>
    <p:sldMasterId id="2147483673" r:id="rId3"/>
  </p:sldMasterIdLst>
  <p:notesMasterIdLst>
    <p:notesMasterId r:id="rId21"/>
  </p:notesMasterIdLst>
  <p:sldIdLst>
    <p:sldId id="263" r:id="rId4"/>
    <p:sldId id="256" r:id="rId5"/>
    <p:sldId id="262" r:id="rId6"/>
    <p:sldId id="261" r:id="rId7"/>
    <p:sldId id="258" r:id="rId8"/>
    <p:sldId id="257" r:id="rId9"/>
    <p:sldId id="271" r:id="rId10"/>
    <p:sldId id="273" r:id="rId11"/>
    <p:sldId id="259" r:id="rId12"/>
    <p:sldId id="260" r:id="rId13"/>
    <p:sldId id="272" r:id="rId14"/>
    <p:sldId id="265" r:id="rId15"/>
    <p:sldId id="267" r:id="rId16"/>
    <p:sldId id="268" r:id="rId17"/>
    <p:sldId id="269" r:id="rId18"/>
    <p:sldId id="264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6"/>
    <p:restoredTop sz="94682"/>
  </p:normalViewPr>
  <p:slideViewPr>
    <p:cSldViewPr snapToGrid="0">
      <p:cViewPr>
        <p:scale>
          <a:sx n="170" d="100"/>
          <a:sy n="170" d="100"/>
        </p:scale>
        <p:origin x="108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BCC3-FDDF-BE45-9996-AB7969F1B864}" type="datetimeFigureOut">
              <a:rPr lang="de-DE" smtClean="0"/>
              <a:t>14.10.24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80EB-EE6B-034A-B39F-AEDDB22877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81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080EB-EE6B-034A-B39F-AEDDB22877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62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8ACA-C24A-771A-8136-328B8B28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2F829C-1244-788E-1B75-52F099270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44FD34-561D-26C7-1A8A-B6D414D68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3ABBC2-A423-FD95-4AB6-6DF1E68CB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080EB-EE6B-034A-B39F-AEDDB22877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92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|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13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41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infacher 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6960" y="945274"/>
            <a:ext cx="8992504" cy="305522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960" y="4256964"/>
            <a:ext cx="67437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</p:spTree>
    <p:extLst>
      <p:ext uri="{BB962C8B-B14F-4D97-AF65-F5344CB8AC3E}">
        <p14:creationId xmlns:p14="http://schemas.microsoft.com/office/powerpoint/2010/main" val="3301918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infacher Titel dunk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6960" y="945274"/>
            <a:ext cx="8992504" cy="3055226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960" y="4256964"/>
            <a:ext cx="67437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0EF5F3-2CCE-2F30-A745-09AFCE15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52629" y="1114251"/>
            <a:ext cx="426204" cy="5309403"/>
          </a:xfrm>
        </p:spPr>
        <p:txBody>
          <a:bodyPr/>
          <a:lstStyle/>
          <a:p>
            <a:r>
              <a:rPr lang="de-DE"/>
              <a:t>9. Oktober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1896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D3C1F17-A4FB-CB4B-D7A8-1CAD56DDC8B3}"/>
              </a:ext>
            </a:extLst>
          </p:cNvPr>
          <p:cNvSpPr/>
          <p:nvPr userDrawn="1"/>
        </p:nvSpPr>
        <p:spPr>
          <a:xfrm>
            <a:off x="0" y="822960"/>
            <a:ext cx="11339464" cy="6035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1C87219-C6D9-71D2-421B-17632DFC7E84}"/>
              </a:ext>
            </a:extLst>
          </p:cNvPr>
          <p:cNvCxnSpPr>
            <a:cxnSpLocks/>
          </p:cNvCxnSpPr>
          <p:nvPr userDrawn="1"/>
        </p:nvCxnSpPr>
        <p:spPr>
          <a:xfrm>
            <a:off x="11339464" y="0"/>
            <a:ext cx="0" cy="8236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BBEF5657-23DE-E1F6-D648-164A61AED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019300" y="41148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60" y="1114251"/>
            <a:ext cx="9038590" cy="292435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860" y="4038601"/>
            <a:ext cx="9038590" cy="281939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4929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Bild dunk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4F98268-B21B-D060-90F7-7E582A0E9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2" t="152" r="11011" b="88"/>
          <a:stretch/>
        </p:blipFill>
        <p:spPr>
          <a:xfrm>
            <a:off x="-1341120" y="1090"/>
            <a:ext cx="9159240" cy="68569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CC83AD-986A-8BCE-9B75-CB2A0B6F9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 l="48813" t="30221" b="30228"/>
          <a:stretch/>
        </p:blipFill>
        <p:spPr>
          <a:xfrm>
            <a:off x="0" y="0"/>
            <a:ext cx="8874222" cy="6856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0538" y="1088663"/>
            <a:ext cx="6743700" cy="305522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6000" cap="all" spc="1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0538" y="4311529"/>
            <a:ext cx="581961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D99690-4A9C-21B7-D115-624D190957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30152" y="170207"/>
            <a:ext cx="2056108" cy="5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Bild hel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4F98268-B21B-D060-90F7-7E582A0E9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" t="5489" r="5" b="101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0538" y="1088663"/>
            <a:ext cx="6743700" cy="305522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6000" cap="all" spc="100" baseline="0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0538" y="4311529"/>
            <a:ext cx="581961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D99690-4A9C-21B7-D115-624D190957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30153" y="170207"/>
            <a:ext cx="2056105" cy="5949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C388D0-63DF-8805-6A0C-BFC1AC5DC9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90000"/>
          </a:blip>
          <a:srcRect l="6" r="6"/>
          <a:stretch/>
        </p:blipFill>
        <p:spPr>
          <a:xfrm>
            <a:off x="-4176352" y="-937260"/>
            <a:ext cx="8732520" cy="87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Titeltyp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0123A82-DDD3-C898-56A9-AA464BA4B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3840" y="1105464"/>
            <a:ext cx="4084320" cy="118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780" y="2424430"/>
            <a:ext cx="9616440" cy="3192386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ct val="85000"/>
              </a:lnSpc>
              <a:defRPr sz="9000" b="1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0123A82-DDD3-C898-56A9-AA464BA4B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320" y="2647553"/>
            <a:ext cx="5401359" cy="15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 + BVD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0123A82-DDD3-C898-56A9-AA464BA4B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319" y="2647553"/>
            <a:ext cx="5401359" cy="156289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8487379-67CE-AB6D-D7EC-9C0EA31A5109}"/>
              </a:ext>
            </a:extLst>
          </p:cNvPr>
          <p:cNvSpPr txBox="1"/>
          <p:nvPr userDrawn="1"/>
        </p:nvSpPr>
        <p:spPr>
          <a:xfrm>
            <a:off x="5561975" y="4735000"/>
            <a:ext cx="106804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Ein Angebot des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523EDB-FA2D-AB53-B95B-FA58404FC1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2724" y="5030398"/>
            <a:ext cx="1706548" cy="3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| 1-spaltig (anim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|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623" y="2601157"/>
            <a:ext cx="4795301" cy="425684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6980" y="2601157"/>
            <a:ext cx="4795302" cy="425684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43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| 2-spaltig (anim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623" y="2601157"/>
            <a:ext cx="4795301" cy="425684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6980" y="2601157"/>
            <a:ext cx="4795302" cy="425684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1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2-spaltig mit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0" y="1049810"/>
            <a:ext cx="10204767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033" y="2471420"/>
            <a:ext cx="4795302" cy="823912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 cap="all" baseline="0">
                <a:ln cmpd="sng"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9032" y="3391379"/>
            <a:ext cx="4795302" cy="346662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71420"/>
            <a:ext cx="4940082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91379"/>
            <a:ext cx="4940082" cy="346662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51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2-spaltig mit Subheadline (anim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0" y="1049810"/>
            <a:ext cx="10204767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033" y="2471420"/>
            <a:ext cx="4795302" cy="823912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 cap="all" baseline="0">
                <a:ln cmpd="sng"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9032" y="3391379"/>
            <a:ext cx="4795302" cy="346662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71420"/>
            <a:ext cx="4940082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91379"/>
            <a:ext cx="4940082" cy="346662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6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nebenstehend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24" y="1046161"/>
            <a:ext cx="4941376" cy="5616797"/>
          </a:xfrm>
        </p:spPr>
        <p:txBody>
          <a:bodyPr anchor="ctr" anchorCtr="0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6980" y="1046161"/>
            <a:ext cx="4795302" cy="5616797"/>
          </a:xfrm>
        </p:spPr>
        <p:txBody>
          <a:bodyPr lIns="90000" anchor="ctr" anchorCtr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68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geschnittenes Bild mit nebenstehend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24" y="1046162"/>
            <a:ext cx="4941376" cy="5532190"/>
          </a:xfrm>
        </p:spPr>
        <p:txBody>
          <a:bodyPr anchor="t" anchorCtr="0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8500EDB1-EA6B-ED5A-3187-E438B812E6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6445" y="1046164"/>
            <a:ext cx="5023019" cy="55267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2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09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4624" y="1046162"/>
            <a:ext cx="9957658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22" y="2590472"/>
            <a:ext cx="9957659" cy="439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52629" y="1114251"/>
            <a:ext cx="426204" cy="5309403"/>
          </a:xfrm>
          <a:prstGeom prst="rect">
            <a:avLst/>
          </a:prstGeom>
        </p:spPr>
        <p:txBody>
          <a:bodyPr vert="vert270" lIns="91440" tIns="45720" rIns="91440" bIns="45720" rtlCol="0" anchor="t" anchorCtr="0"/>
          <a:lstStyle>
            <a:lvl1pPr algn="r"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de-DE"/>
              <a:t>9. Oktober 2024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0689" y="195042"/>
            <a:ext cx="8641961" cy="48106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Ein einfaches, robustes PPT-Template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9464" y="285113"/>
            <a:ext cx="852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00" b="0">
                <a:solidFill>
                  <a:schemeClr val="accent2"/>
                </a:solidFill>
              </a:defRPr>
            </a:lvl1pPr>
          </a:lstStyle>
          <a:p>
            <a:fld id="{7045998B-11DD-6248-886C-B7E5BA754E3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955EEC-3B25-1D8D-21E5-3BD2064EC4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53692" y="170207"/>
            <a:ext cx="2056108" cy="594938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A98711-0DFB-5FF9-C177-C1A8F27BD8E3}"/>
              </a:ext>
            </a:extLst>
          </p:cNvPr>
          <p:cNvCxnSpPr/>
          <p:nvPr userDrawn="1"/>
        </p:nvCxnSpPr>
        <p:spPr>
          <a:xfrm>
            <a:off x="0" y="827414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5D70959-38BD-FFBF-F3E3-D1B442E557CD}"/>
              </a:ext>
            </a:extLst>
          </p:cNvPr>
          <p:cNvCxnSpPr>
            <a:cxnSpLocks/>
          </p:cNvCxnSpPr>
          <p:nvPr userDrawn="1"/>
        </p:nvCxnSpPr>
        <p:spPr>
          <a:xfrm>
            <a:off x="2340244" y="0"/>
            <a:ext cx="0" cy="8236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455C62FE-4F6E-7AC3-DA96-51D514F70CE7}"/>
              </a:ext>
            </a:extLst>
          </p:cNvPr>
          <p:cNvCxnSpPr>
            <a:cxnSpLocks/>
          </p:cNvCxnSpPr>
          <p:nvPr userDrawn="1"/>
        </p:nvCxnSpPr>
        <p:spPr>
          <a:xfrm>
            <a:off x="11339464" y="0"/>
            <a:ext cx="0" cy="8236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06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64" r:id="rId3"/>
    <p:sldLayoutId id="2147483689" r:id="rId4"/>
    <p:sldLayoutId id="2147483665" r:id="rId5"/>
    <p:sldLayoutId id="2147483690" r:id="rId6"/>
    <p:sldLayoutId id="2147483669" r:id="rId7"/>
    <p:sldLayoutId id="2147483670" r:id="rId8"/>
    <p:sldLayoutId id="2147483666" r:id="rId9"/>
    <p:sldLayoutId id="2147483667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48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2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78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4624" y="1046162"/>
            <a:ext cx="9957658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22" y="2630759"/>
            <a:ext cx="99576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52629" y="1114251"/>
            <a:ext cx="426204" cy="5309403"/>
          </a:xfrm>
          <a:prstGeom prst="rect">
            <a:avLst/>
          </a:prstGeom>
        </p:spPr>
        <p:txBody>
          <a:bodyPr vert="vert270" lIns="91440" tIns="45720" rIns="91440" bIns="45720" rtlCol="0" anchor="t" anchorCtr="0"/>
          <a:lstStyle>
            <a:lvl1pPr algn="r"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de-DE"/>
              <a:t>9. Oktober 2024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0689" y="195042"/>
            <a:ext cx="8641961" cy="48106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Ein einfaches, robustes PPT-Template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9464" y="285113"/>
            <a:ext cx="852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00" b="0">
                <a:solidFill>
                  <a:schemeClr val="accent2"/>
                </a:solidFill>
              </a:defRPr>
            </a:lvl1pPr>
          </a:lstStyle>
          <a:p>
            <a:fld id="{7045998B-11DD-6248-886C-B7E5BA754E3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955EEC-3B25-1D8D-21E5-3BD2064EC4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3692" y="170207"/>
            <a:ext cx="2056108" cy="594938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A98711-0DFB-5FF9-C177-C1A8F27BD8E3}"/>
              </a:ext>
            </a:extLst>
          </p:cNvPr>
          <p:cNvCxnSpPr/>
          <p:nvPr userDrawn="1"/>
        </p:nvCxnSpPr>
        <p:spPr>
          <a:xfrm>
            <a:off x="0" y="827414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5D70959-38BD-FFBF-F3E3-D1B442E557CD}"/>
              </a:ext>
            </a:extLst>
          </p:cNvPr>
          <p:cNvCxnSpPr>
            <a:cxnSpLocks/>
          </p:cNvCxnSpPr>
          <p:nvPr userDrawn="1"/>
        </p:nvCxnSpPr>
        <p:spPr>
          <a:xfrm>
            <a:off x="2340244" y="0"/>
            <a:ext cx="0" cy="8236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3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48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2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78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64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5" r:id="rId3"/>
    <p:sldLayoutId id="2147483684" r:id="rId4"/>
    <p:sldLayoutId id="214748369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48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5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026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78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4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81E0A3-619B-58A0-8B96-435FB1892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Herzlich willkommen.</a:t>
            </a:r>
          </a:p>
        </p:txBody>
      </p:sp>
    </p:spTree>
    <p:extLst>
      <p:ext uri="{BB962C8B-B14F-4D97-AF65-F5344CB8AC3E}">
        <p14:creationId xmlns:p14="http://schemas.microsoft.com/office/powerpoint/2010/main" val="404802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6FBDB-3C0E-8D8E-2266-38F0C6F9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C91D1-E55E-395A-6EF2-6070A119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Allgemeine Dermatologie</a:t>
            </a:r>
            <a:br>
              <a:rPr lang="de-DE" dirty="0"/>
            </a:br>
            <a:r>
              <a:rPr lang="de-DE" dirty="0" err="1"/>
              <a:t>Dermato</a:t>
            </a:r>
            <a:r>
              <a:rPr lang="de-DE" dirty="0"/>
              <a:t>-Onkologie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F19DB4-40C6-C948-7F6E-AA3B8F70C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Überschriften </a:t>
            </a:r>
            <a:br>
              <a:rPr lang="de-DE" dirty="0"/>
            </a:br>
            <a:r>
              <a:rPr lang="de-DE" dirty="0"/>
              <a:t>möglichst kurz halten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5AD8A8-2945-90D1-7C27-E52013D9BC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Schriftgröße ggf. manuell verkleinern </a:t>
            </a:r>
            <a:r>
              <a:rPr lang="de-DE" sz="2000" b="1" dirty="0"/>
              <a:t>24</a:t>
            </a:r>
            <a:r>
              <a:rPr lang="de-DE" sz="2000" dirty="0"/>
              <a:t>pt (Standardgröße), </a:t>
            </a:r>
            <a:r>
              <a:rPr lang="de-DE" sz="2000" b="1" dirty="0"/>
              <a:t>20</a:t>
            </a:r>
            <a:r>
              <a:rPr lang="de-DE" sz="2000" dirty="0"/>
              <a:t>pt, </a:t>
            </a:r>
            <a:r>
              <a:rPr lang="de-DE" sz="2000" b="1" dirty="0"/>
              <a:t>16</a:t>
            </a:r>
            <a:r>
              <a:rPr lang="de-DE" sz="2000" dirty="0"/>
              <a:t>pt und </a:t>
            </a:r>
            <a:br>
              <a:rPr lang="de-DE" sz="2000" dirty="0"/>
            </a:br>
            <a:r>
              <a:rPr lang="de-DE" sz="2000" dirty="0"/>
              <a:t>ggf. </a:t>
            </a:r>
            <a:r>
              <a:rPr lang="de-DE" sz="2000" b="1" dirty="0"/>
              <a:t>12</a:t>
            </a:r>
            <a:r>
              <a:rPr lang="de-DE" sz="2000" dirty="0"/>
              <a:t>pt (Minimalgröße)</a:t>
            </a:r>
          </a:p>
          <a:p>
            <a:r>
              <a:rPr lang="de-DE" sz="2000" dirty="0"/>
              <a:t>Mikrographisch, histologisch kontrollierte Exzision und plastische Defektrekonstruktion</a:t>
            </a:r>
          </a:p>
          <a:p>
            <a:r>
              <a:rPr lang="de-DE" sz="2000" dirty="0"/>
              <a:t>Sentinel-Lymphknotenbiopsie mit Farbstoff- und Radionuklidmarkierung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F995074-BFEB-8770-740B-811913DEA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dirty="0"/>
              <a:t>Subheadline</a:t>
            </a:r>
            <a:br>
              <a:rPr lang="de-DE" dirty="0"/>
            </a:br>
            <a:r>
              <a:rPr lang="de-DE" dirty="0"/>
              <a:t>ggf. mit weichen Umbrüchen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B01BB44-8225-1D51-964A-B728A31F7C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Schriftgröße ggf. manuell verkleinern </a:t>
            </a:r>
            <a:r>
              <a:rPr lang="de-DE" sz="2000" b="1" dirty="0"/>
              <a:t>24</a:t>
            </a:r>
            <a:r>
              <a:rPr lang="de-DE" sz="2000" dirty="0"/>
              <a:t>pt (Standardgröße), </a:t>
            </a:r>
            <a:r>
              <a:rPr lang="de-DE" sz="2000" b="1" dirty="0"/>
              <a:t>20</a:t>
            </a:r>
            <a:r>
              <a:rPr lang="de-DE" sz="2000" dirty="0"/>
              <a:t>pt, </a:t>
            </a:r>
            <a:r>
              <a:rPr lang="de-DE" sz="2000" b="1" dirty="0"/>
              <a:t>16</a:t>
            </a:r>
            <a:r>
              <a:rPr lang="de-DE" sz="2000" dirty="0"/>
              <a:t>pt und </a:t>
            </a:r>
            <a:br>
              <a:rPr lang="de-DE" sz="2000" dirty="0"/>
            </a:br>
            <a:r>
              <a:rPr lang="de-DE" sz="2000" dirty="0"/>
              <a:t>ggf. </a:t>
            </a:r>
            <a:r>
              <a:rPr lang="de-DE" sz="2000" b="1" dirty="0"/>
              <a:t>12</a:t>
            </a:r>
            <a:r>
              <a:rPr lang="de-DE" sz="2000" dirty="0"/>
              <a:t>pt (Minimalgröße)</a:t>
            </a:r>
          </a:p>
          <a:p>
            <a:r>
              <a:rPr lang="de-DE" sz="2000" dirty="0"/>
              <a:t>Mikrographisch, histologisch kontrollierte Exzision und plastische Defektrekonstruktion</a:t>
            </a:r>
          </a:p>
          <a:p>
            <a:r>
              <a:rPr lang="de-DE" sz="2000" dirty="0"/>
              <a:t>Sentinel-Lymphknotenbiopsie mit Farbstoff- und Radionuklidmarkierung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BC5C9A-C2E4-6C9D-BA1F-A68C0B86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7F69BF-F6E9-87F8-898A-C8578734F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C02CA-B841-8365-B2C9-FBBB10B2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29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36C5-7D01-0BAB-F7CC-40DDDBD7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0DBD7-78D3-DC3D-2F86-D748C9D0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Allgemeine Dermatologie</a:t>
            </a:r>
            <a:br>
              <a:rPr lang="de-DE" dirty="0"/>
            </a:br>
            <a:r>
              <a:rPr lang="de-DE" dirty="0" err="1"/>
              <a:t>Dermato</a:t>
            </a:r>
            <a:r>
              <a:rPr lang="de-DE" dirty="0"/>
              <a:t>-Onkologie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7DF4C5-AFE3-4632-8601-20DDB94D4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Überschriften </a:t>
            </a:r>
            <a:br>
              <a:rPr lang="de-DE" dirty="0"/>
            </a:br>
            <a:r>
              <a:rPr lang="de-DE" dirty="0"/>
              <a:t>möglichst kurz halten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CC6ABA-DD2C-2EAB-6108-D7E7D0D0F0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Schriftgröße ggf. manuell verkleinern </a:t>
            </a:r>
            <a:r>
              <a:rPr lang="de-DE" sz="2000" b="1" dirty="0"/>
              <a:t>24</a:t>
            </a:r>
            <a:r>
              <a:rPr lang="de-DE" sz="2000" dirty="0"/>
              <a:t>pt (Standardgröße), </a:t>
            </a:r>
            <a:r>
              <a:rPr lang="de-DE" sz="2000" b="1" dirty="0"/>
              <a:t>20</a:t>
            </a:r>
            <a:r>
              <a:rPr lang="de-DE" sz="2000" dirty="0"/>
              <a:t>pt, </a:t>
            </a:r>
            <a:r>
              <a:rPr lang="de-DE" sz="2000" b="1" dirty="0"/>
              <a:t>16</a:t>
            </a:r>
            <a:r>
              <a:rPr lang="de-DE" sz="2000" dirty="0"/>
              <a:t>pt und </a:t>
            </a:r>
            <a:br>
              <a:rPr lang="de-DE" sz="2000" dirty="0"/>
            </a:br>
            <a:r>
              <a:rPr lang="de-DE" sz="2000" dirty="0"/>
              <a:t>ggf. </a:t>
            </a:r>
            <a:r>
              <a:rPr lang="de-DE" sz="2000" b="1" dirty="0"/>
              <a:t>12</a:t>
            </a:r>
            <a:r>
              <a:rPr lang="de-DE" sz="2000" dirty="0"/>
              <a:t>pt (Minimalgröße)</a:t>
            </a:r>
          </a:p>
          <a:p>
            <a:r>
              <a:rPr lang="de-DE" sz="2000" dirty="0"/>
              <a:t>Mikrographisch, histologisch kontrollierte Exzision und plastische Defektrekonstruktion</a:t>
            </a:r>
          </a:p>
          <a:p>
            <a:r>
              <a:rPr lang="de-DE" sz="2000" dirty="0"/>
              <a:t>Sentinel-Lymphknotenbiopsie mit Farbstoff- und Radionuklidmarkierung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1DEB640-D0A6-F3C8-12B7-4AB8888BB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dirty="0"/>
              <a:t>Subheadline</a:t>
            </a:r>
            <a:br>
              <a:rPr lang="de-DE" dirty="0"/>
            </a:br>
            <a:r>
              <a:rPr lang="de-DE" dirty="0"/>
              <a:t>ggf. mit weichen Umbrüchen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A838EC7-B396-C9EC-65A3-82EBC6DA83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Schriftgröße ggf. manuell verkleinern </a:t>
            </a:r>
            <a:r>
              <a:rPr lang="de-DE" sz="2000" b="1" dirty="0"/>
              <a:t>24</a:t>
            </a:r>
            <a:r>
              <a:rPr lang="de-DE" sz="2000" dirty="0"/>
              <a:t>pt (Standardgröße), </a:t>
            </a:r>
            <a:r>
              <a:rPr lang="de-DE" sz="2000" b="1" dirty="0"/>
              <a:t>20</a:t>
            </a:r>
            <a:r>
              <a:rPr lang="de-DE" sz="2000" dirty="0"/>
              <a:t>pt, </a:t>
            </a:r>
            <a:r>
              <a:rPr lang="de-DE" sz="2000" b="1" dirty="0"/>
              <a:t>16</a:t>
            </a:r>
            <a:r>
              <a:rPr lang="de-DE" sz="2000" dirty="0"/>
              <a:t>pt und </a:t>
            </a:r>
            <a:br>
              <a:rPr lang="de-DE" sz="2000" dirty="0"/>
            </a:br>
            <a:r>
              <a:rPr lang="de-DE" sz="2000" dirty="0"/>
              <a:t>ggf. </a:t>
            </a:r>
            <a:r>
              <a:rPr lang="de-DE" sz="2000" b="1" dirty="0"/>
              <a:t>12</a:t>
            </a:r>
            <a:r>
              <a:rPr lang="de-DE" sz="2000" dirty="0"/>
              <a:t>pt (Minimalgröße)</a:t>
            </a:r>
          </a:p>
          <a:p>
            <a:r>
              <a:rPr lang="de-DE" sz="2000" dirty="0"/>
              <a:t>Mikrographisch, histologisch kontrollierte Exzision und plastische Defektrekonstruktion</a:t>
            </a:r>
          </a:p>
          <a:p>
            <a:r>
              <a:rPr lang="de-DE" sz="2000" dirty="0"/>
              <a:t>Sentinel-Lymphknotenbiopsie mit Farbstoff- und Radionuklidmarkierung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7F16EC-98FF-0FD9-81E5-B45E734E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960D61-8040-CC53-6E71-BE7E38CF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57D8D0-B458-9EEE-8DEB-EC585CC0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241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926A6-9630-CFE6-7D08-21F2DD42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Dermatologische Phlebologie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A70372-C7E0-676F-6D29-3843CBDF8A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Stripping und </a:t>
            </a:r>
            <a:r>
              <a:rPr lang="de-DE" dirty="0" err="1"/>
              <a:t>Crossektomie</a:t>
            </a:r>
            <a:r>
              <a:rPr lang="de-DE" dirty="0"/>
              <a:t> der V. saphena magna, </a:t>
            </a:r>
            <a:r>
              <a:rPr lang="de-DE" dirty="0" err="1"/>
              <a:t>parva</a:t>
            </a:r>
            <a:endParaRPr lang="de-DE" dirty="0"/>
          </a:p>
          <a:p>
            <a:r>
              <a:rPr lang="de-DE" dirty="0" err="1"/>
              <a:t>Endoluminale</a:t>
            </a:r>
            <a:r>
              <a:rPr lang="de-DE" dirty="0"/>
              <a:t> Varizenchirurgie mit Radiofrequenz</a:t>
            </a:r>
          </a:p>
          <a:p>
            <a:r>
              <a:rPr lang="de-DE" dirty="0" err="1"/>
              <a:t>Seitenastexhairesen</a:t>
            </a:r>
            <a:endParaRPr lang="de-DE" dirty="0"/>
          </a:p>
          <a:p>
            <a:r>
              <a:rPr lang="de-DE" dirty="0" err="1"/>
              <a:t>Perforanschirurgie</a:t>
            </a:r>
            <a:endParaRPr lang="de-DE" dirty="0"/>
          </a:p>
          <a:p>
            <a:r>
              <a:rPr lang="de-DE" dirty="0"/>
              <a:t>Spalthauttransplantation bei Ulcus cruris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4EE236-1797-2871-2FB7-F96E5E3C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E71BA1-0533-28C1-2838-C5CA349E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2395C8-F50E-C5B3-C1ED-E4B65994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12</a:t>
            </a:fld>
            <a:endParaRPr lang="de-DE"/>
          </a:p>
        </p:txBody>
      </p:sp>
      <p:graphicFrame>
        <p:nvGraphicFramePr>
          <p:cNvPr id="19" name="Inhaltsplatzhalter 18">
            <a:extLst>
              <a:ext uri="{FF2B5EF4-FFF2-40B4-BE49-F238E27FC236}">
                <a16:creationId xmlns:a16="http://schemas.microsoft.com/office/drawing/2014/main" id="{42ADF2FB-A342-BE64-6855-8B5EF8C0FD3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3637639"/>
              </p:ext>
            </p:extLst>
          </p:nvPr>
        </p:nvGraphicFramePr>
        <p:xfrm>
          <a:off x="6316662" y="2506662"/>
          <a:ext cx="4795300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98825">
                  <a:extLst>
                    <a:ext uri="{9D8B030D-6E8A-4147-A177-3AD203B41FA5}">
                      <a16:colId xmlns:a16="http://schemas.microsoft.com/office/drawing/2014/main" val="3324297935"/>
                    </a:ext>
                  </a:extLst>
                </a:gridCol>
                <a:gridCol w="1198825">
                  <a:extLst>
                    <a:ext uri="{9D8B030D-6E8A-4147-A177-3AD203B41FA5}">
                      <a16:colId xmlns:a16="http://schemas.microsoft.com/office/drawing/2014/main" val="445694031"/>
                    </a:ext>
                  </a:extLst>
                </a:gridCol>
                <a:gridCol w="1198825">
                  <a:extLst>
                    <a:ext uri="{9D8B030D-6E8A-4147-A177-3AD203B41FA5}">
                      <a16:colId xmlns:a16="http://schemas.microsoft.com/office/drawing/2014/main" val="3066142384"/>
                    </a:ext>
                  </a:extLst>
                </a:gridCol>
                <a:gridCol w="1198825">
                  <a:extLst>
                    <a:ext uri="{9D8B030D-6E8A-4147-A177-3AD203B41FA5}">
                      <a16:colId xmlns:a16="http://schemas.microsoft.com/office/drawing/2014/main" val="727241328"/>
                    </a:ext>
                  </a:extLst>
                </a:gridCol>
              </a:tblGrid>
              <a:tr h="269190">
                <a:tc>
                  <a:txBody>
                    <a:bodyPr/>
                    <a:lstStyle/>
                    <a:p>
                      <a:r>
                        <a:rPr lang="de-DE" dirty="0"/>
                        <a:t>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632570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r>
                        <a:rPr lang="de-DE" dirty="0"/>
                        <a:t>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865057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r>
                        <a:rPr lang="de-DE" dirty="0"/>
                        <a:t>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571158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r>
                        <a:rPr lang="de-DE" dirty="0"/>
                        <a:t>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435178"/>
                  </a:ext>
                </a:extLst>
              </a:tr>
              <a:tr h="269190">
                <a:tc>
                  <a:txBody>
                    <a:bodyPr/>
                    <a:lstStyle/>
                    <a:p>
                      <a:r>
                        <a:rPr lang="de-DE" b="1" dirty="0"/>
                        <a:t>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58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BB749-43BA-29FD-F6DD-DD3D22CA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Dermatologie-Atlas 2025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27B97D-B0A7-A2F0-E6C4-0ABEFEE44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908E1D-3142-8E37-16C8-CCEAB39B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5397F7-935C-E153-F90B-5DAB45C9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13</a:t>
            </a:fld>
            <a:endParaRPr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EFAD5994-DA6D-2A92-9E62-75ECAF089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962" b="109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55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973CA-5CCF-3B43-9D3B-66034279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„Jedem kann es passieren, dass er einmal Unsinn redet; schlimm wird es erst, wenn es feierlich wird.“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5D759B-71BD-B97C-5914-FF4C6854A2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Michel de Montaigne</a:t>
            </a:r>
            <a:br>
              <a:rPr lang="de-DE" dirty="0"/>
            </a:br>
            <a:r>
              <a:rPr lang="de-DE" sz="2000" dirty="0"/>
              <a:t>Politiker, Philosoph und Begründer der Essayistik, Skeptiker, Humanist und niemals Dermatologe</a:t>
            </a:r>
            <a:endParaRPr lang="de-DE" sz="1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98405B-3570-3E76-820F-6AE764847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D8038D-2622-1AAA-BD69-EBA4C314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B14204-5A68-F670-9458-D4433F30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8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98A94-9A20-2035-C6F7-278E43A6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Nur Titel (Layout)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D38C0A-DF68-8756-8BCD-1D2BB076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CD4199-3458-838A-29DB-BDDBF35A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A802A9-9DDB-F382-83F0-C2E22BCC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448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F746A-AD4F-8B35-16BA-E4058CEDFD0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178050"/>
            <a:ext cx="9617075" cy="42545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Herzlich willkommen</a:t>
            </a:r>
          </a:p>
        </p:txBody>
      </p:sp>
    </p:spTree>
    <p:extLst>
      <p:ext uri="{BB962C8B-B14F-4D97-AF65-F5344CB8AC3E}">
        <p14:creationId xmlns:p14="http://schemas.microsoft.com/office/powerpoint/2010/main" val="342572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47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5AE8A-C0EC-15F6-BED9-EC61B764D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 einfaches, robustes </a:t>
            </a:r>
            <a:r>
              <a:rPr lang="de-DE" dirty="0" err="1"/>
              <a:t>Powerpoint</a:t>
            </a:r>
            <a:r>
              <a:rPr lang="de-DE" dirty="0"/>
              <a:t>®-Template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5EF84B-2A38-A9A9-15DF-2677E860E5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Musterseiten machen die Arbeit leichter</a:t>
            </a:r>
          </a:p>
        </p:txBody>
      </p:sp>
    </p:spTree>
    <p:extLst>
      <p:ext uri="{BB962C8B-B14F-4D97-AF65-F5344CB8AC3E}">
        <p14:creationId xmlns:p14="http://schemas.microsoft.com/office/powerpoint/2010/main" val="308970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9AEB80B-3EB0-EA8B-05D2-CDF95AE42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Dermato</a:t>
            </a:r>
            <a:r>
              <a:rPr lang="de-DE" dirty="0"/>
              <a:t>-Onkologie im Fokus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D4C2FD34-620E-C893-7327-829809F1E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Dr. med. Hannelore Müller,</a:t>
            </a:r>
            <a:br>
              <a:rPr lang="de-DE" dirty="0"/>
            </a:br>
            <a:r>
              <a:rPr lang="de-DE" dirty="0"/>
              <a:t>Dr. med. Franz Maier</a:t>
            </a:r>
          </a:p>
        </p:txBody>
      </p:sp>
    </p:spTree>
    <p:extLst>
      <p:ext uri="{BB962C8B-B14F-4D97-AF65-F5344CB8AC3E}">
        <p14:creationId xmlns:p14="http://schemas.microsoft.com/office/powerpoint/2010/main" val="41086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8FA0CD3-E546-2023-B2B4-F14D8358E3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 einfaches, robustes </a:t>
            </a:r>
            <a:r>
              <a:rPr lang="de-DE" dirty="0" err="1"/>
              <a:t>Powerpoint</a:t>
            </a:r>
            <a:r>
              <a:rPr lang="de-DE" dirty="0"/>
              <a:t>®-Template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4531A7-FB7B-AD98-B3F5-18F2D3152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Musterseiten machen die Arbeit leichter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45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528A486-2521-CC27-3B49-F2494373C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0" dirty="0">
                <a:solidFill>
                  <a:schemeClr val="accent2"/>
                </a:solidFill>
              </a:rPr>
              <a:t>Praxistipps</a:t>
            </a:r>
            <a:br>
              <a:rPr lang="de-DE" dirty="0"/>
            </a:br>
            <a:r>
              <a:rPr lang="de-DE" dirty="0"/>
              <a:t>Die proktologische Blickdiagnose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F8932FF5-F1AA-4AB4-D51E-2DC7790777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Dr. med. Hong Gil-</a:t>
            </a:r>
            <a:r>
              <a:rPr lang="de-DE" dirty="0" err="1"/>
              <a:t>dong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7580F4-6D92-873C-33E8-7DF6B78D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B2E7EC-87EF-DD42-12EC-98A1D6C9C2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39513" y="285750"/>
            <a:ext cx="852487" cy="365125"/>
          </a:xfrm>
        </p:spPr>
        <p:txBody>
          <a:bodyPr/>
          <a:lstStyle/>
          <a:p>
            <a:fld id="{7045998B-11DD-6248-886C-B7E5BA754E3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13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42DE3-D018-80F4-9B6B-D3046457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Schwerpunkte der allgemeinen Dermatologie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992152-5A53-3D98-932B-71BBCD11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Psoriasis</a:t>
            </a:r>
          </a:p>
          <a:p>
            <a:r>
              <a:rPr lang="de-DE" b="1" dirty="0"/>
              <a:t>Atopische Dermatitis</a:t>
            </a:r>
          </a:p>
          <a:p>
            <a:r>
              <a:rPr lang="de-DE" b="1" dirty="0"/>
              <a:t>Infektionserkrankungen</a:t>
            </a:r>
            <a:r>
              <a:rPr lang="de-DE" dirty="0"/>
              <a:t>, wie Herpes Zoster, Erysipel, Phlegmone</a:t>
            </a:r>
          </a:p>
          <a:p>
            <a:r>
              <a:rPr lang="de-DE" b="1" dirty="0"/>
              <a:t>Chronische Ulzerationen der Haut</a:t>
            </a:r>
            <a:r>
              <a:rPr lang="de-DE" dirty="0"/>
              <a:t>, u. a. bei venöser Insuffizienz</a:t>
            </a:r>
          </a:p>
          <a:p>
            <a:r>
              <a:rPr lang="de-DE" b="1" dirty="0"/>
              <a:t>Graft-versus-Host-Reaktion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DF06A7-F56A-1001-B5A5-DF21B91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9DAE1E-319B-20DD-37E8-5655B050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FC984E-D0E4-94C7-3744-AB22D4C0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46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1EE6F-EE62-E88B-A698-EE0F42F1E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21B86-A142-821E-EF6F-CCA40650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Schwerpunkte der allgemeinen Dermatologie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71AFE9-05A3-6261-E1A2-AD78505A4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Psoriasis</a:t>
            </a:r>
          </a:p>
          <a:p>
            <a:r>
              <a:rPr lang="de-DE" b="1" dirty="0"/>
              <a:t>Atopische Dermatitis</a:t>
            </a:r>
          </a:p>
          <a:p>
            <a:r>
              <a:rPr lang="de-DE" b="1" dirty="0"/>
              <a:t>Infektionserkrankungen</a:t>
            </a:r>
            <a:r>
              <a:rPr lang="de-DE" dirty="0"/>
              <a:t>, wie Herpes Zoster, Erysipel, Phlegmone</a:t>
            </a:r>
          </a:p>
          <a:p>
            <a:r>
              <a:rPr lang="de-DE" b="1" dirty="0"/>
              <a:t>Chronische Ulzerationen der Haut</a:t>
            </a:r>
            <a:r>
              <a:rPr lang="de-DE" dirty="0"/>
              <a:t>, u. a. bei venöser Insuffizienz</a:t>
            </a:r>
          </a:p>
          <a:p>
            <a:r>
              <a:rPr lang="de-DE" b="1" dirty="0"/>
              <a:t>Graft-versus-Host-Reaktion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5DED5A-7405-AF5F-59A9-360DE8B6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30A357-F784-D66F-E716-D48D40A7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FD8323-0B48-5F18-5567-EB8A24B1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62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55E3E-F7DE-1280-DA8C-421B012A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 Da 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3B389-93A8-CBE7-4307-BD9128C94A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Was ist los mit dir, mein Schatz? </a:t>
            </a:r>
            <a:r>
              <a:rPr lang="de-DE" i="1" dirty="0"/>
              <a:t>Aha</a:t>
            </a:r>
          </a:p>
          <a:p>
            <a:r>
              <a:rPr lang="de-DE" dirty="0"/>
              <a:t>Geht es immer nur bergab? </a:t>
            </a:r>
            <a:r>
              <a:rPr lang="de-DE" i="1" dirty="0"/>
              <a:t>Aha</a:t>
            </a:r>
          </a:p>
          <a:p>
            <a:r>
              <a:rPr lang="de-DE" dirty="0"/>
              <a:t>Geht nur das, was du verstehst? </a:t>
            </a:r>
            <a:r>
              <a:rPr lang="de-DE" i="1" dirty="0"/>
              <a:t>Aha</a:t>
            </a:r>
          </a:p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got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?</a:t>
            </a:r>
          </a:p>
          <a:p>
            <a:r>
              <a:rPr lang="de-DE" dirty="0" err="1"/>
              <a:t>Loved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though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didn‘t</a:t>
            </a:r>
            <a:r>
              <a:rPr lang="de-DE" dirty="0"/>
              <a:t> </a:t>
            </a:r>
            <a:r>
              <a:rPr lang="de-DE" dirty="0" err="1"/>
              <a:t>show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10A224-646A-79FC-F683-32813AC9F0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Ich lieb' dich nicht, du liebst mich nicht.</a:t>
            </a:r>
          </a:p>
          <a:p>
            <a:r>
              <a:rPr lang="de-DE" dirty="0"/>
              <a:t>Ich lieb' dich nicht, du liebst mich nicht.</a:t>
            </a:r>
          </a:p>
          <a:p>
            <a:r>
              <a:rPr lang="de-DE" dirty="0"/>
              <a:t>Ich lieb' dich nicht, du liebst mich nicht.</a:t>
            </a:r>
          </a:p>
          <a:p>
            <a:r>
              <a:rPr lang="de-DE" dirty="0"/>
              <a:t>Ich lieb' dich nicht, du liebst mich nicht.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6AC0257-E16B-2EBE-053E-2EF37999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146E98-4862-A8CE-36AE-6EF8A4E70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A18116-F02C-AF7E-CA4F-126A257D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457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0F64075-5DB7-F48F-A901-1297D008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9. Oktober 2024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8D99FF-CA1F-7ED9-BDE3-25D8A8F6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Ein einfaches, robustes PPT-Template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AE00E-A33F-FDD1-A388-DAB98807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98B-11DD-6248-886C-B7E5BA754E39}" type="slidenum">
              <a:rPr lang="de-DE" smtClean="0"/>
              <a:t>9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799665-AE2A-E37E-E482-DF9F26B1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Abschnittsübersicht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226CA0-7717-6317-0566-98D113A8D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Zwischenfolien strukturieren den Vortrag</a:t>
            </a:r>
          </a:p>
        </p:txBody>
      </p:sp>
    </p:spTree>
    <p:extLst>
      <p:ext uri="{BB962C8B-B14F-4D97-AF65-F5344CB8AC3E}">
        <p14:creationId xmlns:p14="http://schemas.microsoft.com/office/powerpoint/2010/main" val="2097618836"/>
      </p:ext>
    </p:extLst>
  </p:cSld>
  <p:clrMapOvr>
    <a:masterClrMapping/>
  </p:clrMapOvr>
</p:sld>
</file>

<file path=ppt/theme/theme1.xml><?xml version="1.0" encoding="utf-8"?>
<a:theme xmlns:a="http://schemas.openxmlformats.org/drawingml/2006/main" name="Haut-Kolleg Standardfolie hell">
  <a:themeElements>
    <a:clrScheme name="BVDD Farbschema">
      <a:dk1>
        <a:srgbClr val="000000"/>
      </a:dk1>
      <a:lt1>
        <a:srgbClr val="FFFFFF"/>
      </a:lt1>
      <a:dk2>
        <a:srgbClr val="191919"/>
      </a:dk2>
      <a:lt2>
        <a:srgbClr val="E6E6E6"/>
      </a:lt2>
      <a:accent1>
        <a:srgbClr val="00619B"/>
      </a:accent1>
      <a:accent2>
        <a:srgbClr val="05C3DE"/>
      </a:accent2>
      <a:accent3>
        <a:srgbClr val="240E61"/>
      </a:accent3>
      <a:accent4>
        <a:srgbClr val="EF3340"/>
      </a:accent4>
      <a:accent5>
        <a:srgbClr val="FFB81C"/>
      </a:accent5>
      <a:accent6>
        <a:srgbClr val="808080"/>
      </a:accent6>
      <a:hlink>
        <a:srgbClr val="00619B"/>
      </a:hlink>
      <a:folHlink>
        <a:srgbClr val="808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aut-Kolleg Titel">
  <a:themeElements>
    <a:clrScheme name="BVDD Farbschema">
      <a:dk1>
        <a:srgbClr val="000000"/>
      </a:dk1>
      <a:lt1>
        <a:srgbClr val="FFFFFF"/>
      </a:lt1>
      <a:dk2>
        <a:srgbClr val="191919"/>
      </a:dk2>
      <a:lt2>
        <a:srgbClr val="E6E6E6"/>
      </a:lt2>
      <a:accent1>
        <a:srgbClr val="00619B"/>
      </a:accent1>
      <a:accent2>
        <a:srgbClr val="05C3DE"/>
      </a:accent2>
      <a:accent3>
        <a:srgbClr val="240E61"/>
      </a:accent3>
      <a:accent4>
        <a:srgbClr val="EF3340"/>
      </a:accent4>
      <a:accent5>
        <a:srgbClr val="FFB81C"/>
      </a:accent5>
      <a:accent6>
        <a:srgbClr val="808080"/>
      </a:accent6>
      <a:hlink>
        <a:srgbClr val="00619B"/>
      </a:hlink>
      <a:folHlink>
        <a:srgbClr val="808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itelvarianten">
  <a:themeElements>
    <a:clrScheme name="BVDD Farbschema">
      <a:dk1>
        <a:srgbClr val="000000"/>
      </a:dk1>
      <a:lt1>
        <a:srgbClr val="FFFFFF"/>
      </a:lt1>
      <a:dk2>
        <a:srgbClr val="191919"/>
      </a:dk2>
      <a:lt2>
        <a:srgbClr val="E6E6E6"/>
      </a:lt2>
      <a:accent1>
        <a:srgbClr val="00619B"/>
      </a:accent1>
      <a:accent2>
        <a:srgbClr val="05C3DE"/>
      </a:accent2>
      <a:accent3>
        <a:srgbClr val="240E61"/>
      </a:accent3>
      <a:accent4>
        <a:srgbClr val="EF3340"/>
      </a:accent4>
      <a:accent5>
        <a:srgbClr val="FFB81C"/>
      </a:accent5>
      <a:accent6>
        <a:srgbClr val="808080"/>
      </a:accent6>
      <a:hlink>
        <a:srgbClr val="00619B"/>
      </a:hlink>
      <a:folHlink>
        <a:srgbClr val="808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570</Words>
  <Application>Microsoft Macintosh PowerPoint</Application>
  <PresentationFormat>Breitbild</PresentationFormat>
  <Paragraphs>116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Symbol</vt:lpstr>
      <vt:lpstr>Haut-Kolleg Standardfolie hell</vt:lpstr>
      <vt:lpstr>Haut-Kolleg Titel</vt:lpstr>
      <vt:lpstr>Titelvarianten</vt:lpstr>
      <vt:lpstr>Herzlich willkommen.</vt:lpstr>
      <vt:lpstr>Ein einfaches, robustes Powerpoint®-Template</vt:lpstr>
      <vt:lpstr>Dermato-Onkologie im Fokus</vt:lpstr>
      <vt:lpstr>Ein einfaches, robustes Powerpoint®-Template</vt:lpstr>
      <vt:lpstr>Praxistipps Die proktologische Blickdiagnose</vt:lpstr>
      <vt:lpstr>Schwerpunkte der allgemeinen Dermatologie</vt:lpstr>
      <vt:lpstr>Schwerpunkte der allgemeinen Dermatologie</vt:lpstr>
      <vt:lpstr>Da Da Da</vt:lpstr>
      <vt:lpstr>Abschnittsübersicht</vt:lpstr>
      <vt:lpstr>Allgemeine Dermatologie Dermato-Onkologie</vt:lpstr>
      <vt:lpstr>Allgemeine Dermatologie Dermato-Onkologie</vt:lpstr>
      <vt:lpstr>Dermatologische Phlebologie</vt:lpstr>
      <vt:lpstr>Dermatologie-Atlas 2025</vt:lpstr>
      <vt:lpstr>„Jedem kann es passieren, dass er einmal Unsinn redet; schlimm wird es erst, wenn es feierlich wird.“</vt:lpstr>
      <vt:lpstr>Nur Titel (Layout)</vt:lpstr>
      <vt:lpstr>Herzlich willkommen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Haut-Kolleg PPT Template</dc:title>
  <dc:subject/>
  <dc:creator>Steffen Grzybek</dc:creator>
  <cp:keywords/>
  <dc:description/>
  <cp:lastModifiedBy>Martin Schulz</cp:lastModifiedBy>
  <cp:revision>3</cp:revision>
  <dcterms:created xsi:type="dcterms:W3CDTF">2024-10-09T12:12:43Z</dcterms:created>
  <dcterms:modified xsi:type="dcterms:W3CDTF">2024-10-14T10:32:46Z</dcterms:modified>
  <cp:category/>
</cp:coreProperties>
</file>